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  <p:sldMasterId id="2147483652" r:id="rId3"/>
  </p:sldMasterIdLst>
  <p:notesMasterIdLst>
    <p:notesMasterId r:id="rId36"/>
  </p:notesMasterIdLst>
  <p:sldIdLst>
    <p:sldId id="259" r:id="rId4"/>
    <p:sldId id="257" r:id="rId5"/>
    <p:sldId id="260" r:id="rId6"/>
    <p:sldId id="264" r:id="rId7"/>
    <p:sldId id="282" r:id="rId8"/>
    <p:sldId id="281" r:id="rId9"/>
    <p:sldId id="265" r:id="rId10"/>
    <p:sldId id="288" r:id="rId11"/>
    <p:sldId id="266" r:id="rId12"/>
    <p:sldId id="289" r:id="rId13"/>
    <p:sldId id="267" r:id="rId14"/>
    <p:sldId id="290" r:id="rId15"/>
    <p:sldId id="291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292" r:id="rId26"/>
    <p:sldId id="270" r:id="rId27"/>
    <p:sldId id="293" r:id="rId28"/>
    <p:sldId id="271" r:id="rId29"/>
    <p:sldId id="277" r:id="rId30"/>
    <p:sldId id="276" r:id="rId31"/>
    <p:sldId id="278" r:id="rId32"/>
    <p:sldId id="279" r:id="rId33"/>
    <p:sldId id="303" r:id="rId34"/>
    <p:sldId id="258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B2E83"/>
    <a:srgbClr val="E8D3A2"/>
    <a:srgbClr val="E8E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1" autoAdjust="0"/>
    <p:restoredTop sz="94340"/>
  </p:normalViewPr>
  <p:slideViewPr>
    <p:cSldViewPr snapToGrid="0" snapToObjects="1" showGuides="1">
      <p:cViewPr varScale="1">
        <p:scale>
          <a:sx n="65" d="100"/>
          <a:sy n="65" d="100"/>
        </p:scale>
        <p:origin x="200" y="424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7008A-0A00-AB4C-BACF-8392210FC90C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56EB6-EAA6-9C45-9F8E-0B067253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2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송암리 왜실유적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3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3" name="Picture 2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4" name="Picture 3" descr="Bar_RtAngle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3947767"/>
            <a:ext cx="2451418" cy="12450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71757" y="939146"/>
            <a:ext cx="6972300" cy="2871103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ENCODE NORMAL</a:t>
            </a:r>
            <a:br>
              <a:rPr lang="en-US" dirty="0" smtClean="0"/>
            </a:br>
            <a:r>
              <a:rPr lang="en-US" dirty="0" smtClean="0"/>
              <a:t>BLACK, 50 PT.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59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1757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REGULAR, 24 PT.)</a:t>
            </a:r>
            <a:endParaRPr lang="en-US" dirty="0"/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12" name="Picture 11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02894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125"/>
            <a:ext cx="8184662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4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Bulleted 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pic>
        <p:nvPicPr>
          <p:cNvPr id="11" name="Picture 10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12" name="Picture 11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02894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5" y="365125"/>
            <a:ext cx="8064505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2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671757" y="1736725"/>
            <a:ext cx="8184662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10" name="Picture 9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02894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5" y="371510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4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ENCODE NORMAL</a:t>
            </a:r>
            <a:br>
              <a:rPr lang="en-US" dirty="0" smtClean="0"/>
            </a:br>
            <a:r>
              <a:rPr lang="en-US" dirty="0" smtClean="0"/>
              <a:t>BLACK, 50 PT.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REGULAR	, 24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ENCODE NORMAL</a:t>
            </a:r>
            <a:br>
              <a:rPr lang="en-US" dirty="0" smtClean="0"/>
            </a:br>
            <a:r>
              <a:rPr lang="en-US" dirty="0" smtClean="0"/>
              <a:t>BLACK, 50 PT.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49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>
                <a:latin typeface="Calibri" charset="0"/>
                <a:ea typeface="Calibri" charset="0"/>
                <a:cs typeface="Calibri" charset="0"/>
              </a:rPr>
              <a:t>구석기시대 유적의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40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ko-KR" altLang="en-US" sz="4000" dirty="0" smtClean="0">
                <a:latin typeface="Calibri" charset="0"/>
                <a:ea typeface="Calibri" charset="0"/>
                <a:cs typeface="Calibri" charset="0"/>
              </a:rPr>
              <a:t>기능과 성격이해를 위한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40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ko-KR" altLang="en-US" sz="4000" dirty="0" smtClean="0">
                <a:latin typeface="Calibri" charset="0"/>
                <a:ea typeface="Calibri" charset="0"/>
                <a:cs typeface="Calibri" charset="0"/>
              </a:rPr>
              <a:t>정량적 연구방법 시론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6583" y="4242816"/>
            <a:ext cx="2559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박가영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•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Ben Marwick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dirty="0" smtClean="0"/>
              <a:t>석기의 제작유무로 분류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소비유적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생산유적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b="0" dirty="0" smtClean="0"/>
              <a:t>석기의 제작과정에서 나오는 부산물의 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완성된 도구의 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잔손질 및 재가공된 석기의 비율로 구분</a:t>
            </a:r>
            <a:endParaRPr lang="en-US" altLang="ko-KR" sz="2000" b="0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dirty="0" smtClean="0"/>
              <a:t>점유집단 크기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인구 수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로 분류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집단이 점유한 유적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개인이 점유한 유적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대규모 집단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소규모 집단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b="0" dirty="0" smtClean="0"/>
              <a:t>석기의 수량 및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유물의 구성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유적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공간 내 석기의 밀집도로 구분</a:t>
            </a:r>
            <a:endParaRPr lang="en-US" altLang="ko-KR" sz="2000" b="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해석방법</a:t>
            </a:r>
            <a:r>
              <a:rPr lang="en-US" altLang="ko-KR" dirty="0" smtClean="0"/>
              <a:t>:</a:t>
            </a:r>
            <a:r>
              <a:rPr lang="ko-KR" altLang="en-US" dirty="0" smtClean="0"/>
              <a:t> 종류별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0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 smtClean="0"/>
              <a:t>3.</a:t>
            </a:r>
            <a:r>
              <a:rPr lang="ko-KR" altLang="en-US" dirty="0" smtClean="0"/>
              <a:t>   </a:t>
            </a:r>
            <a:r>
              <a:rPr lang="ko-KR" altLang="en-US" sz="2000" dirty="0" smtClean="0"/>
              <a:t>점유기간으로 분류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단기간 점유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장기간점유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  </a:t>
            </a:r>
            <a:endParaRPr lang="en-US" altLang="ko-KR" sz="2000" dirty="0" smtClean="0"/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2000" dirty="0" smtClean="0"/>
              <a:t> </a:t>
            </a:r>
            <a:r>
              <a:rPr lang="ko-KR" altLang="en-US" sz="2000" dirty="0" smtClean="0"/>
              <a:t>     일회성유적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다회성유적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      </a:t>
            </a:r>
            <a:r>
              <a:rPr lang="ko-KR" altLang="en-US" sz="2000" b="0" dirty="0" smtClean="0"/>
              <a:t>석기의 수량 및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유적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석기구성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잔손질 정도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자연면 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석재이용전략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공간 내 석기의 밀집도로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구분</a:t>
            </a:r>
            <a:endParaRPr lang="en-US" altLang="ko-KR" sz="2000" b="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 startAt="4"/>
            </a:pPr>
            <a:r>
              <a:rPr lang="ko-KR" altLang="en-US" sz="2000" dirty="0" smtClean="0"/>
              <a:t>계절적 특징으로 분류</a:t>
            </a:r>
            <a:r>
              <a:rPr lang="en-US" altLang="ko-KR" sz="2000" dirty="0" smtClean="0">
                <a:sym typeface="Wingdings"/>
              </a:rPr>
              <a:t>:</a:t>
            </a:r>
            <a:r>
              <a:rPr lang="ko-KR" altLang="en-US" sz="2000" dirty="0" smtClean="0">
                <a:sym typeface="Wingdings"/>
              </a:rPr>
              <a:t> </a:t>
            </a:r>
            <a:r>
              <a:rPr lang="en-US" altLang="ko-KR" sz="2000" dirty="0" smtClean="0">
                <a:sym typeface="Wingdings"/>
              </a:rPr>
              <a:t>e.g. </a:t>
            </a:r>
            <a:r>
              <a:rPr lang="ko-KR" altLang="en-US" sz="2000" dirty="0" smtClean="0">
                <a:sym typeface="Wingdings"/>
              </a:rPr>
              <a:t>여름캠프</a:t>
            </a:r>
            <a:r>
              <a:rPr lang="en-US" altLang="ko-KR" sz="2000" dirty="0" smtClean="0">
                <a:sym typeface="Wingdings"/>
              </a:rPr>
              <a:t/>
            </a:r>
            <a:br>
              <a:rPr lang="en-US" altLang="ko-KR" sz="2000" dirty="0" smtClean="0">
                <a:sym typeface="Wingdings"/>
              </a:rPr>
            </a:br>
            <a:r>
              <a:rPr lang="ko-KR" altLang="en-US" sz="2000" b="0" dirty="0" smtClean="0">
                <a:sym typeface="Wingdings"/>
              </a:rPr>
              <a:t>특정 석기</a:t>
            </a:r>
            <a:r>
              <a:rPr lang="en-US" altLang="ko-KR" sz="2000" b="0" dirty="0" smtClean="0">
                <a:sym typeface="Wingdings"/>
              </a:rPr>
              <a:t>,</a:t>
            </a:r>
            <a:r>
              <a:rPr lang="ko-KR" altLang="en-US" sz="2000" b="0" dirty="0" smtClean="0">
                <a:sym typeface="Wingdings"/>
              </a:rPr>
              <a:t> 동물뼈 혹은 식물유존체 등의 유무로 구분</a:t>
            </a:r>
            <a:endParaRPr lang="en-US" altLang="ko-KR" sz="2000" dirty="0" smtClean="0"/>
          </a:p>
          <a:p>
            <a:pPr marL="0" indent="0" defTabSz="914400">
              <a:spcBef>
                <a:spcPts val="0"/>
              </a:spcBef>
              <a:buNone/>
            </a:pPr>
            <a:r>
              <a:rPr lang="ko-KR" altLang="en-US" dirty="0" smtClean="0"/>
              <a:t>    </a:t>
            </a: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해석방법</a:t>
            </a:r>
            <a:r>
              <a:rPr lang="en-US" altLang="ko-KR" dirty="0" smtClean="0"/>
              <a:t>:</a:t>
            </a:r>
            <a:r>
              <a:rPr lang="ko-KR" altLang="en-US" dirty="0" smtClean="0"/>
              <a:t> 종류별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6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 smtClean="0"/>
              <a:t>5.</a:t>
            </a:r>
            <a:r>
              <a:rPr lang="ko-KR" altLang="en-US" dirty="0" smtClean="0"/>
              <a:t>   </a:t>
            </a:r>
            <a:r>
              <a:rPr lang="ko-KR" altLang="en-US" sz="2000" dirty="0" smtClean="0"/>
              <a:t>유적 내에서 이루어진 행위로 분류</a:t>
            </a:r>
            <a:r>
              <a:rPr lang="en-US" altLang="ko-KR" sz="2000" dirty="0" smtClean="0"/>
              <a:t>: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 smtClean="0"/>
              <a:t>      </a:t>
            </a:r>
            <a:r>
              <a:rPr lang="ko-KR" altLang="en-US" sz="2000" dirty="0" smtClean="0"/>
              <a:t>거주지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다기능복합유적</a:t>
            </a:r>
            <a:r>
              <a:rPr lang="en-US" altLang="ko-KR" sz="2000" dirty="0" smtClean="0"/>
              <a:t>) vs </a:t>
            </a:r>
            <a:r>
              <a:rPr lang="ko-KR" altLang="en-US" sz="2000" dirty="0" smtClean="0"/>
              <a:t>특정목적캠프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      </a:t>
            </a:r>
            <a:r>
              <a:rPr lang="ko-KR" altLang="en-US" sz="2000" b="0" dirty="0" smtClean="0"/>
              <a:t>동물뼈 혹은 식물유존체의 유무 및 종류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석기수량</a:t>
            </a:r>
            <a:r>
              <a:rPr lang="ko-KR" altLang="en-US" sz="2000" b="0" dirty="0"/>
              <a:t> </a:t>
            </a:r>
            <a:r>
              <a:rPr lang="ko-KR" altLang="en-US" sz="2000" b="0" dirty="0" smtClean="0"/>
              <a:t>및  구성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유적크기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공간 내 석기 밀집도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잔손질 정도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 </a:t>
            </a:r>
            <a:r>
              <a:rPr lang="ko-KR" altLang="en-US" sz="2000" b="0" dirty="0" smtClean="0"/>
              <a:t>자연면비율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/>
              <a:t>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석기의 기능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화덕자리 유무로 구분</a:t>
            </a:r>
            <a:endParaRPr lang="en-US" sz="2000" b="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해석방법</a:t>
            </a:r>
            <a:r>
              <a:rPr lang="en-US" altLang="ko-KR" dirty="0" smtClean="0"/>
              <a:t>:</a:t>
            </a:r>
            <a:r>
              <a:rPr lang="ko-KR" altLang="en-US" dirty="0" smtClean="0"/>
              <a:t> 종류별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유적 내 석기집중부와 공백구역 구분</a:t>
            </a:r>
            <a:endParaRPr lang="en-US" altLang="ko-KR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석기집중부의 석기구성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화덕자리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접합석기 유무를 분석</a:t>
            </a:r>
            <a:endParaRPr lang="en-US" altLang="ko-KR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복수의 석기집중부가 존재할 경우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각각의 석기집중부 석기구성 비교</a:t>
            </a:r>
            <a:endParaRPr lang="en-US" altLang="ko-KR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다기능복합유적의 경우 한 유적 내 다양한 행위를 수행한 장소가 잇었을 것</a:t>
            </a: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</a:t>
            </a:r>
            <a:r>
              <a:rPr lang="ko-KR" altLang="en-US" dirty="0" smtClean="0"/>
              <a:t>내 공간 해석을 위한 분석요소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1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유구가 </a:t>
            </a:r>
            <a:r>
              <a:rPr lang="ko-KR" altLang="en-US" dirty="0" smtClean="0"/>
              <a:t>있는 유적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06" y="1606046"/>
            <a:ext cx="6469628" cy="484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1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유구가 </a:t>
            </a:r>
            <a:r>
              <a:rPr lang="ko-KR" altLang="en-US" dirty="0" smtClean="0"/>
              <a:t>있는 유적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5131" y="1019798"/>
            <a:ext cx="5368739" cy="63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7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유구가 </a:t>
            </a:r>
            <a:r>
              <a:rPr lang="ko-KR" altLang="en-US" dirty="0" smtClean="0"/>
              <a:t>있는 유적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5131" y="1019798"/>
            <a:ext cx="5368739" cy="63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3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유구가 </a:t>
            </a:r>
            <a:r>
              <a:rPr lang="ko-KR" altLang="en-US" dirty="0" smtClean="0"/>
              <a:t>있는 유적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78" y="2355507"/>
            <a:ext cx="4544297" cy="36173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97" y="1363509"/>
            <a:ext cx="4335393" cy="33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</a:t>
            </a:r>
            <a:r>
              <a:rPr lang="ko-KR" altLang="en-US" dirty="0" smtClean="0"/>
              <a:t>내 화덕자리가 존재하는 경우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467599" y="3962400"/>
            <a:ext cx="1387915" cy="178982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6" y="1549774"/>
            <a:ext cx="66040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</a:t>
            </a:r>
            <a:r>
              <a:rPr lang="ko-KR" altLang="en-US" dirty="0" smtClean="0"/>
              <a:t>내 화덕자리가 존재하는 경우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467599" y="3962400"/>
            <a:ext cx="1387915" cy="178982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6" y="1579033"/>
            <a:ext cx="64643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1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92223"/>
            <a:ext cx="8197114" cy="2765333"/>
          </a:xfrm>
        </p:spPr>
        <p:txBody>
          <a:bodyPr/>
          <a:lstStyle/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한국의 구석기유적에는 유구의 흔적이 거의 남아있지 않음</a:t>
            </a:r>
            <a:endParaRPr lang="en-US" altLang="ko-KR" sz="16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발굴된 유적의 면적과 수량이 유구의 부재 및 당시의 발굴 상황 등과 같은 이유로 인류의 행위를 분석하기에 한계가 있음</a:t>
            </a:r>
            <a:endParaRPr lang="en-US" altLang="ko-KR" sz="16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기존의 유적 기능 연구는 개별유적을 대상으로 한정되어 있음</a:t>
            </a:r>
            <a:endParaRPr lang="en-US" altLang="ko-KR" sz="1600" dirty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endParaRPr lang="en-US" altLang="ko-KR" sz="1600" dirty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ko-KR" altLang="en-US" sz="1600" dirty="0" smtClean="0">
                <a:latin typeface="+mn-lt"/>
              </a:rPr>
              <a:t>본 연구에서는 기존의 구석기유적 기능 및 공간분석에 관한 연구를 총정리하고</a:t>
            </a:r>
            <a:r>
              <a:rPr lang="en-US" altLang="ko-KR" sz="1600" dirty="0" smtClean="0">
                <a:latin typeface="+mn-lt"/>
              </a:rPr>
              <a:t>,</a:t>
            </a:r>
            <a:r>
              <a:rPr lang="ko-KR" altLang="en-US" sz="1600" dirty="0" smtClean="0">
                <a:latin typeface="+mn-lt"/>
              </a:rPr>
              <a:t> 이를 바탕으로 각 유적에 공통적으로 적용할 수 있는 정량적 분석요소를 제시하고자 함</a:t>
            </a:r>
            <a:endParaRPr lang="en-US" altLang="ko-KR" sz="1600" dirty="0" smtClean="0">
              <a:latin typeface="+mn-lt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 smtClean="0">
              <a:latin typeface="+mn-lt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 smtClean="0"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 제기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3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</a:t>
            </a:r>
            <a:r>
              <a:rPr lang="ko-KR" altLang="en-US" dirty="0" smtClean="0"/>
              <a:t>내 화덕자리가 존재하는 경우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7467599" y="3962400"/>
            <a:ext cx="1387915" cy="178982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6" y="1638299"/>
            <a:ext cx="6681850" cy="462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5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</a:t>
            </a:r>
            <a:r>
              <a:rPr lang="ko-KR" altLang="en-US" dirty="0" smtClean="0"/>
              <a:t>내 석기집중부가 구분되는 경우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5300133" y="1736725"/>
            <a:ext cx="3555382" cy="5492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6" y="1600200"/>
            <a:ext cx="4442111" cy="457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접합석기 출토지점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16089" y="1913466"/>
            <a:ext cx="4332619" cy="2912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6" y="1756833"/>
            <a:ext cx="3344333" cy="496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수렵채집민은 효율적으로 자원을 이용하고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음식을 조리하며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이동하기위해 기술을 발전시킴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자연환경연구와 결부시키면 환경변화에 따른 인류행동양식의 변화를 추론할 수 있음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도구조성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동물뼈 및 식물유존체 등을 통해 생업양상 유추 가능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석기군 크기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잔손질 정도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자연면비율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다기능석기 유무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버리는석기 비중을 통해 집단의 이동성과 유적점유 패턴 분석가능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석기밀집도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석기수량분석을 통해 집단의 크기 혹은 점유기간 추론가능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</a:t>
            </a:r>
            <a:r>
              <a:rPr lang="ko-KR" altLang="en-US" dirty="0" smtClean="0"/>
              <a:t>내 인류의 행위패턴 유추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9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 UW color palette is built into this theme.</a:t>
            </a:r>
          </a:p>
          <a:p>
            <a:r>
              <a:rPr lang="en-US" dirty="0" smtClean="0"/>
              <a:t>There are three layout styles and three designs in this theme: Purple, Gold and White</a:t>
            </a:r>
          </a:p>
          <a:p>
            <a:endParaRPr lang="en-US" dirty="0" smtClean="0"/>
          </a:p>
          <a:p>
            <a:r>
              <a:rPr lang="en-US" dirty="0" smtClean="0"/>
              <a:t>The graphic elements, like the bar and the logos are in the Master Sheets. To edit them go to view &gt; master &gt; slide master.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사례연구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65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 UW color palette is built into this theme.</a:t>
            </a:r>
          </a:p>
          <a:p>
            <a:r>
              <a:rPr lang="en-US" dirty="0" smtClean="0"/>
              <a:t>There are three layout styles and three designs in this theme: Purple, Gold and White</a:t>
            </a:r>
          </a:p>
          <a:p>
            <a:endParaRPr lang="en-US" dirty="0" smtClean="0"/>
          </a:p>
          <a:p>
            <a:r>
              <a:rPr lang="en-US" dirty="0" smtClean="0"/>
              <a:t>The graphic elements, like the bar and the logos are in the Master Sheets. To edit them go to view &gt; master &gt; slide master.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사례연구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 UW color palette is built into this theme.</a:t>
            </a:r>
          </a:p>
          <a:p>
            <a:r>
              <a:rPr lang="en-US" dirty="0" smtClean="0"/>
              <a:t>There are three layout styles and three designs in this theme: Purple, Gold and White</a:t>
            </a:r>
          </a:p>
          <a:p>
            <a:endParaRPr lang="en-US" dirty="0" smtClean="0"/>
          </a:p>
          <a:p>
            <a:r>
              <a:rPr lang="en-US" dirty="0" smtClean="0"/>
              <a:t>The graphic elements, like the bar and the logos are in the Master Sheets. To edit them go to view &gt; master &gt; slide master.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POWERPOINT THEME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6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 UW color palette is built into this theme.</a:t>
            </a:r>
          </a:p>
          <a:p>
            <a:r>
              <a:rPr lang="en-US" dirty="0" smtClean="0"/>
              <a:t>There are three layout styles and three designs in this theme: Purple, Gold and White</a:t>
            </a:r>
          </a:p>
          <a:p>
            <a:endParaRPr lang="en-US" dirty="0" smtClean="0"/>
          </a:p>
          <a:p>
            <a:r>
              <a:rPr lang="en-US" dirty="0" smtClean="0"/>
              <a:t>The graphic elements, like the bar and the logos are in the Master Sheets. To edit them go to view &gt; master &gt; slide master.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POWERPOINT THEME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 UW color palette is built into this theme.</a:t>
            </a:r>
          </a:p>
          <a:p>
            <a:r>
              <a:rPr lang="en-US" dirty="0" smtClean="0"/>
              <a:t>There are three layout styles and three designs in this theme: Purple, Gold and White</a:t>
            </a:r>
          </a:p>
          <a:p>
            <a:endParaRPr lang="en-US" dirty="0" smtClean="0"/>
          </a:p>
          <a:p>
            <a:r>
              <a:rPr lang="en-US" dirty="0" smtClean="0"/>
              <a:t>The graphic elements, like the bar and the logos are in the Master Sheets. To edit them go to view &gt; master &gt; slide master.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POWERPOINT THEME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07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 UW color palette is built into this theme.</a:t>
            </a:r>
          </a:p>
          <a:p>
            <a:r>
              <a:rPr lang="en-US" dirty="0" smtClean="0"/>
              <a:t>There are three layout styles and three designs in this theme: Purple, Gold and White</a:t>
            </a:r>
          </a:p>
          <a:p>
            <a:endParaRPr lang="en-US" dirty="0" smtClean="0"/>
          </a:p>
          <a:p>
            <a:r>
              <a:rPr lang="en-US" dirty="0" smtClean="0"/>
              <a:t>The graphic elements, like the bar and the logos are in the Master Sheets. To edit them go to view &gt; master &gt; slide master.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POWERPOINT THEME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lvl="0" indent="0" defTabSz="914400">
              <a:spcBef>
                <a:spcPts val="0"/>
              </a:spcBef>
              <a:buNone/>
            </a:pPr>
            <a:endParaRPr lang="en-US" sz="1600" dirty="0" smtClean="0"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연구사</a:t>
            </a:r>
            <a:r>
              <a:rPr lang="en-US" altLang="ko-KR" dirty="0" smtClean="0"/>
              <a:t>:</a:t>
            </a:r>
            <a:r>
              <a:rPr lang="ko-KR" altLang="en-US" dirty="0" smtClean="0"/>
              <a:t> 서양의 연구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1736725"/>
            <a:ext cx="3138774" cy="2276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04" y="1701799"/>
            <a:ext cx="3417396" cy="4937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1" y="4099528"/>
            <a:ext cx="4686300" cy="179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 UW color palette is built into this theme.</a:t>
            </a:r>
          </a:p>
          <a:p>
            <a:r>
              <a:rPr lang="en-US" dirty="0" smtClean="0"/>
              <a:t>There are three layout styles and three designs in this theme: Purple, Gold and White</a:t>
            </a:r>
          </a:p>
          <a:p>
            <a:endParaRPr lang="en-US" dirty="0" smtClean="0"/>
          </a:p>
          <a:p>
            <a:r>
              <a:rPr lang="en-US" dirty="0" smtClean="0"/>
              <a:t>The graphic elements, like the bar and the logos are in the Master Sheets. To edit them go to view &gt; master &gt; slide master.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POWERPOINT THEME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8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92223"/>
            <a:ext cx="8197114" cy="2765333"/>
          </a:xfrm>
        </p:spPr>
        <p:txBody>
          <a:bodyPr/>
          <a:lstStyle/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한국의 구석기유적에는 유구의 흔적이 거의 남아있지 않음</a:t>
            </a:r>
            <a:endParaRPr lang="en-US" altLang="ko-KR" sz="1600" dirty="0" smtClean="0">
              <a:latin typeface="+mn-lt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 smtClean="0">
              <a:latin typeface="+mn-lt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 smtClean="0"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맺음말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693718"/>
            <a:ext cx="8197114" cy="3810086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ko-KR" altLang="en-US" sz="1600" dirty="0" smtClean="0"/>
              <a:t>발표문 요지 분량 문제로 보고서 및 도록 등은 참고문헌에서 제외함</a:t>
            </a:r>
            <a:endParaRPr lang="en-US" altLang="ko-KR" sz="1600" dirty="0"/>
          </a:p>
          <a:p>
            <a:pPr lvl="0"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/>
              <a:t>연구에 사용된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모드 데이터와 코드는 </a:t>
            </a:r>
            <a:r>
              <a:rPr lang="en-US" altLang="ko-KR" sz="1600" dirty="0" err="1" smtClean="0"/>
              <a:t>Github</a:t>
            </a:r>
            <a:r>
              <a:rPr lang="ko-KR" altLang="en-US" sz="1600" dirty="0" smtClean="0"/>
              <a:t>로 공유함</a:t>
            </a:r>
            <a:r>
              <a:rPr lang="en-US" altLang="ko-KR" sz="1600" dirty="0" smtClean="0"/>
              <a:t> </a:t>
            </a:r>
            <a:r>
              <a:rPr lang="en-US" altLang="ko-KR" sz="1600" dirty="0" smtClean="0"/>
              <a:t>(https</a:t>
            </a:r>
            <a:r>
              <a:rPr lang="en-US" altLang="ko-KR" sz="1600" dirty="0"/>
              <a:t>://</a:t>
            </a:r>
            <a:r>
              <a:rPr lang="en-US" altLang="ko-KR" sz="1600" dirty="0" err="1"/>
              <a:t>github.com</a:t>
            </a:r>
            <a:r>
              <a:rPr lang="en-US" altLang="ko-KR" sz="1600" dirty="0"/>
              <a:t>/</a:t>
            </a:r>
            <a:r>
              <a:rPr lang="en-US" altLang="ko-KR" sz="1600" dirty="0" err="1"/>
              <a:t>parkgayoung</a:t>
            </a:r>
            <a:r>
              <a:rPr lang="en-US" altLang="ko-KR" sz="1600" dirty="0"/>
              <a:t>/KASconference2018)</a:t>
            </a:r>
            <a:endParaRPr lang="en-US" altLang="ko-KR" sz="1600" dirty="0" smtClean="0"/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endParaRPr lang="en-US" sz="16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4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Chaîne opératoire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연구사</a:t>
            </a:r>
            <a:r>
              <a:rPr lang="en-US" altLang="ko-KR" dirty="0" smtClean="0"/>
              <a:t>:</a:t>
            </a:r>
            <a:r>
              <a:rPr lang="ko-KR" altLang="en-US" dirty="0" smtClean="0"/>
              <a:t> 서양의 연구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5" y="2226734"/>
            <a:ext cx="5490213" cy="35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0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연구사</a:t>
            </a:r>
            <a:r>
              <a:rPr lang="en-US" altLang="ko-KR" dirty="0" smtClean="0"/>
              <a:t>:</a:t>
            </a:r>
            <a:r>
              <a:rPr lang="ko-KR" altLang="en-US" dirty="0" smtClean="0"/>
              <a:t> 한국의 연구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3" y="1736725"/>
            <a:ext cx="87503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1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연구사</a:t>
            </a:r>
            <a:r>
              <a:rPr lang="en-US" altLang="ko-KR" dirty="0" smtClean="0"/>
              <a:t>:</a:t>
            </a:r>
            <a:r>
              <a:rPr lang="ko-KR" altLang="en-US" dirty="0" smtClean="0"/>
              <a:t> 한국의 연구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05" y="1721308"/>
            <a:ext cx="4655665" cy="4865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70" y="1736725"/>
            <a:ext cx="3383834" cy="340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1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위치</a:t>
            </a:r>
            <a:r>
              <a:rPr lang="en-US" altLang="ko-KR" dirty="0" smtClean="0"/>
              <a:t>:</a:t>
            </a:r>
            <a:r>
              <a:rPr lang="ko-KR" altLang="en-US" dirty="0" smtClean="0"/>
              <a:t> 강과의 거리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해발고도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유적 크기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실제 점유공간 구분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석기집중부 유무</a:t>
            </a:r>
            <a:r>
              <a:rPr lang="en-US" altLang="ko-KR" dirty="0" smtClean="0"/>
              <a:t>,</a:t>
            </a:r>
            <a:r>
              <a:rPr lang="ko-KR" altLang="en-US" dirty="0" smtClean="0"/>
              <a:t> 크기 및 석기구성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단위 면적 당 석기 비율</a:t>
            </a: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분석요소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유적전반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석재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)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석재획득 용이성 여부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석기수량</a:t>
            </a:r>
            <a:r>
              <a:rPr lang="en-US" altLang="ko-KR" dirty="0" smtClean="0"/>
              <a:t>:</a:t>
            </a:r>
            <a:r>
              <a:rPr lang="ko-KR" altLang="en-US" dirty="0" smtClean="0"/>
              <a:t> 최소석기수 </a:t>
            </a:r>
            <a:r>
              <a:rPr lang="en-US" altLang="ko-KR" dirty="0" smtClean="0"/>
              <a:t>(Minimum Number of Artifacts)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도구종류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석기제작단계와 관련된 유물</a:t>
            </a:r>
            <a:r>
              <a:rPr lang="en-US" altLang="ko-KR" dirty="0" smtClean="0"/>
              <a:t>,</a:t>
            </a:r>
            <a:r>
              <a:rPr lang="ko-KR" altLang="en-US" dirty="0" smtClean="0"/>
              <a:t> 완형 도구 비율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잔손질 유무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정도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접합석기 유무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위치</a:t>
            </a: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분석요소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석기분석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6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dirty="0" smtClean="0"/>
              <a:t>현재 남아있는 유적을 과거 인류가 점유한 흔적으로 단정할 수 없음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dirty="0" smtClean="0"/>
              <a:t>한국의 구석기 유물은 석재의 종류</a:t>
            </a:r>
            <a:r>
              <a:rPr lang="en-US" altLang="ko-KR" dirty="0" smtClean="0"/>
              <a:t>,</a:t>
            </a:r>
            <a:r>
              <a:rPr lang="ko-KR" altLang="en-US" dirty="0" smtClean="0"/>
              <a:t> 풍화의 정도 등에 따라 세밀한 정량분석에 한계가 있음</a:t>
            </a:r>
            <a:endParaRPr lang="en-US" altLang="ko-KR" dirty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dirty="0" smtClean="0"/>
              <a:t>석기제작 및 형태는 석재의 적합성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석재획득의 용이성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점유집단의 이동양식 등 여러 요소에 의해 영향을 받을 수 있음</a:t>
            </a: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 시 유의점</a:t>
            </a:r>
            <a:r>
              <a:rPr lang="en-US" altLang="ko-KR" dirty="0" smtClean="0"/>
              <a:t>/</a:t>
            </a:r>
            <a:r>
              <a:rPr lang="ko-KR" altLang="en-US" dirty="0" smtClean="0"/>
              <a:t>한계점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2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UW Palette 1">
      <a:dk1>
        <a:srgbClr val="4B2E83"/>
      </a:dk1>
      <a:lt1>
        <a:srgbClr val="E8E3D3"/>
      </a:lt1>
      <a:dk2>
        <a:srgbClr val="4B2E83"/>
      </a:dk2>
      <a:lt2>
        <a:srgbClr val="FFFFFF"/>
      </a:lt2>
      <a:accent1>
        <a:srgbClr val="4B2E83"/>
      </a:accent1>
      <a:accent2>
        <a:srgbClr val="E8E3D3"/>
      </a:accent2>
      <a:accent3>
        <a:srgbClr val="FFFFFF"/>
      </a:accent3>
      <a:accent4>
        <a:srgbClr val="D9D9D9"/>
      </a:accent4>
      <a:accent5>
        <a:srgbClr val="444444"/>
      </a:accent5>
      <a:accent6>
        <a:srgbClr val="85754D"/>
      </a:accent6>
      <a:hlink>
        <a:srgbClr val="4B2E83"/>
      </a:hlink>
      <a:folHlink>
        <a:srgbClr val="4B2E8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1115</TotalTime>
  <Words>807</Words>
  <Application>Microsoft Macintosh PowerPoint</Application>
  <PresentationFormat>On-screen Show (4:3)</PresentationFormat>
  <Paragraphs>100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Calibri</vt:lpstr>
      <vt:lpstr>Encode Sans Normal Black</vt:lpstr>
      <vt:lpstr>Lucida Grande</vt:lpstr>
      <vt:lpstr>Open Sans</vt:lpstr>
      <vt:lpstr>Open Sans Light</vt:lpstr>
      <vt:lpstr>Uni Sans Regular</vt:lpstr>
      <vt:lpstr>Wingdings</vt:lpstr>
      <vt:lpstr>맑은 고딕</vt:lpstr>
      <vt:lpstr>Arial</vt:lpstr>
      <vt:lpstr>Office Theme</vt:lpstr>
      <vt:lpstr>Custom Design</vt:lpstr>
      <vt:lpstr>1_Custom Design</vt:lpstr>
      <vt:lpstr>구석기시대 유적의 기능과 성격이해를 위한 정량적 연구방법 시론</vt:lpstr>
      <vt:lpstr>문제 제기</vt:lpstr>
      <vt:lpstr>연구사: 서양의 연구</vt:lpstr>
      <vt:lpstr>연구사: 서양의 연구</vt:lpstr>
      <vt:lpstr>연구사: 한국의 연구</vt:lpstr>
      <vt:lpstr>연구사: 한국의 연구</vt:lpstr>
      <vt:lpstr>분석요소 - 유적전반</vt:lpstr>
      <vt:lpstr>분석요소 - 석기분석</vt:lpstr>
      <vt:lpstr>분석 시 유의점/한계점</vt:lpstr>
      <vt:lpstr>유적 해석방법: 종류별</vt:lpstr>
      <vt:lpstr>유적 해석방법: 종류별</vt:lpstr>
      <vt:lpstr>유적 해석방법: 종류별</vt:lpstr>
      <vt:lpstr>유적 내 공간 해석을 위한 분석요소</vt:lpstr>
      <vt:lpstr>유구가 있는 유적</vt:lpstr>
      <vt:lpstr>유구가 있는 유적</vt:lpstr>
      <vt:lpstr>유구가 있는 유적</vt:lpstr>
      <vt:lpstr>유구가 있는 유적</vt:lpstr>
      <vt:lpstr>유적 내 화덕자리가 존재하는 경우</vt:lpstr>
      <vt:lpstr>유적 내 화덕자리가 존재하는 경우</vt:lpstr>
      <vt:lpstr>유적 내 화덕자리가 존재하는 경우</vt:lpstr>
      <vt:lpstr>유적 내 석기집중부가 구분되는 경우</vt:lpstr>
      <vt:lpstr>접합석기 출토지점</vt:lpstr>
      <vt:lpstr>유적 내 인류의 행위패턴 유추</vt:lpstr>
      <vt:lpstr>사례연구</vt:lpstr>
      <vt:lpstr>사례연구</vt:lpstr>
      <vt:lpstr>THIS POWERPOINT THEME</vt:lpstr>
      <vt:lpstr>THIS POWERPOINT THEME</vt:lpstr>
      <vt:lpstr>THIS POWERPOINT THEME</vt:lpstr>
      <vt:lpstr>THIS POWERPOINT THEME</vt:lpstr>
      <vt:lpstr>THIS POWERPOINT THEME</vt:lpstr>
      <vt:lpstr>맺음말</vt:lpstr>
      <vt:lpstr>감사합니다.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Gayoung Park</cp:lastModifiedBy>
  <cp:revision>62</cp:revision>
  <cp:lastPrinted>2016-02-10T20:19:12Z</cp:lastPrinted>
  <dcterms:created xsi:type="dcterms:W3CDTF">2014-10-14T00:51:43Z</dcterms:created>
  <dcterms:modified xsi:type="dcterms:W3CDTF">2018-10-30T16:53:09Z</dcterms:modified>
</cp:coreProperties>
</file>